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E3321B-594E-4E43-8D66-8C43CFED2BBA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FC6AEE-589D-4B67-9B34-236C0D544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859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D7905E-0903-4D5F-A702-D505A43F495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39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9D730-8BFE-4976-8B76-BB31C5D3974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86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50C4B-5798-4CC9-86CB-45F462DA882E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EB9FF-B560-4FF5-910E-04A8A6799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C10D5-2A06-4CA7-AD79-BB0898034727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73614-2F4D-4FD0-BCE6-1DE9E9AEF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2967-014A-4C66-B574-6609F7EE7720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B4CBA-D9DC-414A-8F02-9920CD6D9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30CFE-04F3-4CE6-AFEC-2178731086AC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BE52D-59F6-42A8-BAEA-0AB95702B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F2B2-4DF2-4F7A-ACA7-CF70EC48B79D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45E0F-66DE-49C1-BD76-BA67B0B17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72E8-C116-4518-875E-122F5D359C84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2B001-3182-4701-B3D4-5F8C48CA2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E7E59-7C2D-4895-89E2-95F17D4CC21D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AB1A6-F6EE-4A6C-B1AF-4BD5123B0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9D8E-CCF8-46F2-A7CC-A3D9D137BFEE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BCBB-DEF0-4CE7-84E9-1551F6FE9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B4F74-964B-414D-92A7-104AC3973E82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2F3BF-463F-47E6-8F08-1CB3707B3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04AC9-146B-4441-9FF0-602AA86BF227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3EBD8-7156-4D6C-BB83-64232747F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900D7-39E3-46D6-9B60-C824720B0E82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91DF5-2225-4473-93D2-EE2791003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F0E763-AA1A-4662-8596-96D15CEDAA65}" type="datetimeFigureOut">
              <a:rPr lang="ru-RU"/>
              <a:pPr>
                <a:defRPr/>
              </a:pPr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8EBCEE-B469-480B-9C06-D89A5623B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7163"/>
            <a:ext cx="10848975" cy="609600"/>
          </a:xfr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ru-RU" sz="1800" b="1" dirty="0" smtClean="0"/>
              <a:t>Порядок маршрутизации пациентов при обращении за первичной медико-санитарной помощью</a:t>
            </a:r>
            <a:br>
              <a:rPr lang="ru-RU" sz="1800" b="1" dirty="0" smtClean="0"/>
            </a:br>
            <a:r>
              <a:rPr lang="ru-RU" sz="1800" b="1" dirty="0" smtClean="0"/>
              <a:t>при травме  (</a:t>
            </a:r>
            <a:r>
              <a:rPr lang="ru-RU" sz="1800" b="1" dirty="0" smtClean="0"/>
              <a:t>взрослое население</a:t>
            </a:r>
            <a:r>
              <a:rPr lang="ru-RU" sz="1800" b="1" dirty="0" smtClean="0"/>
              <a:t>)</a:t>
            </a:r>
            <a:endParaRPr lang="ru-RU" sz="1800" b="1" dirty="0" smtClean="0">
              <a:solidFill>
                <a:srgbClr val="FF0000"/>
              </a:solidFill>
            </a:endParaRPr>
          </a:p>
        </p:txBody>
      </p:sp>
      <p:sp>
        <p:nvSpPr>
          <p:cNvPr id="14338" name="Заголовок 1"/>
          <p:cNvSpPr txBox="1">
            <a:spLocks/>
          </p:cNvSpPr>
          <p:nvPr/>
        </p:nvSpPr>
        <p:spPr bwMode="auto">
          <a:xfrm>
            <a:off x="838200" y="979488"/>
            <a:ext cx="10848975" cy="4000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000" dirty="0">
                <a:latin typeface="Calibri Light"/>
              </a:rPr>
              <a:t>ГБУЗ РК «Усть-Куломская ЦРБ»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4158" y="3036888"/>
            <a:ext cx="2364305" cy="20161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400" dirty="0">
                <a:solidFill>
                  <a:schemeClr val="tx1"/>
                </a:solidFill>
                <a:cs typeface="Arial" charset="0"/>
              </a:rPr>
              <a:t>Запись на прием</a:t>
            </a:r>
            <a:r>
              <a:rPr lang="ru-RU" sz="1400" dirty="0">
                <a:solidFill>
                  <a:srgbClr val="FF0000"/>
                </a:solidFill>
                <a:cs typeface="Arial" charset="0"/>
              </a:rPr>
              <a:t>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Регистратура 8 (821370 94-437</a:t>
            </a:r>
            <a:endParaRPr lang="ru-RU" sz="1400" i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ЕПГУ</a:t>
            </a:r>
            <a:endParaRPr lang="ru-RU" sz="1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Arial" charset="0"/>
                <a:cs typeface="Arial" charset="0"/>
              </a:rPr>
              <a:t>-Контакт-центр </a:t>
            </a:r>
            <a:endParaRPr lang="ru-RU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8-800-550-00+00</a:t>
            </a:r>
            <a:endParaRPr lang="ru-RU" sz="1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Tx/>
              <a:buChar char="-"/>
            </a:pPr>
            <a:endParaRPr lang="ru-RU" sz="1600" dirty="0">
              <a:solidFill>
                <a:srgbClr val="FF0000"/>
              </a:solidFill>
              <a:cs typeface="Arial" charset="0"/>
            </a:endParaRPr>
          </a:p>
          <a:p>
            <a:endParaRPr lang="ru-RU" sz="16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6463" y="3922713"/>
            <a:ext cx="2252662" cy="10493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sz="2400" dirty="0">
                <a:solidFill>
                  <a:schemeClr val="tx1"/>
                </a:solidFill>
                <a:cs typeface="Arial" charset="0"/>
              </a:rPr>
              <a:t>Врачи </a:t>
            </a:r>
            <a:r>
              <a:rPr lang="ru-RU" sz="2400" dirty="0" err="1" smtClean="0">
                <a:solidFill>
                  <a:schemeClr val="tx1"/>
                </a:solidFill>
                <a:cs typeface="Arial" charset="0"/>
              </a:rPr>
              <a:t>терпевты</a:t>
            </a:r>
            <a:r>
              <a:rPr lang="ru-RU" sz="2400" dirty="0" smtClean="0">
                <a:solidFill>
                  <a:schemeClr val="tx1"/>
                </a:solidFill>
                <a:cs typeface="Arial" charset="0"/>
              </a:rPr>
              <a:t>, педиатры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8950" y="2543175"/>
            <a:ext cx="3108325" cy="10937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обращение в регистратуру поликлиники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42350" y="1733107"/>
            <a:ext cx="2344738" cy="11402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кабинет неотложной </a:t>
            </a:r>
            <a:r>
              <a:rPr lang="ru-RU" b="1" dirty="0" smtClean="0">
                <a:solidFill>
                  <a:schemeClr val="tx1"/>
                </a:solidFill>
              </a:rPr>
              <a:t>помощи, СМП, приемное отделение ЦРБ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954463" y="1592263"/>
            <a:ext cx="3640137" cy="663575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/>
                </a:solidFill>
              </a:rPr>
              <a:t>пациент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1463" y="5400675"/>
            <a:ext cx="2912268" cy="950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dirty="0" smtClean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Врачи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узкие специалисты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(хирург + профильные специалисты)</a:t>
            </a:r>
            <a:endParaRPr lang="ru-RU" sz="16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682163" y="2974975"/>
            <a:ext cx="1663700" cy="7032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Лабораторные исследования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617075" y="3775075"/>
            <a:ext cx="1795463" cy="7032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Функциональная диагностика</a:t>
            </a: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6157913" y="5410200"/>
            <a:ext cx="2330450" cy="739775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лечение, реабилитация</a:t>
            </a: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8836025" y="5497513"/>
            <a:ext cx="3355975" cy="652462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диспансерное</a:t>
            </a:r>
            <a:r>
              <a:rPr lang="ru-RU" dirty="0">
                <a:solidFill>
                  <a:schemeClr val="tx1"/>
                </a:solidFill>
              </a:rPr>
              <a:t> наблюдение (при необходимости)</a:t>
            </a:r>
          </a:p>
        </p:txBody>
      </p:sp>
      <p:sp>
        <p:nvSpPr>
          <p:cNvPr id="16" name="Блок-схема: знак завершения 15"/>
          <p:cNvSpPr/>
          <p:nvPr/>
        </p:nvSpPr>
        <p:spPr>
          <a:xfrm>
            <a:off x="8782050" y="6262688"/>
            <a:ext cx="3355975" cy="511175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направление на МСЭ</a:t>
            </a:r>
          </a:p>
        </p:txBody>
      </p:sp>
      <p:cxnSp>
        <p:nvCxnSpPr>
          <p:cNvPr id="18" name="Прямая со стрелкой 17"/>
          <p:cNvCxnSpPr>
            <a:stCxn id="8" idx="1"/>
          </p:cNvCxnSpPr>
          <p:nvPr/>
        </p:nvCxnSpPr>
        <p:spPr>
          <a:xfrm flipH="1">
            <a:off x="2795588" y="1924050"/>
            <a:ext cx="1158875" cy="1270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334375" y="6086475"/>
            <a:ext cx="487363" cy="32543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61038" y="2262188"/>
            <a:ext cx="0" cy="28098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3"/>
          </p:cNvCxnSpPr>
          <p:nvPr/>
        </p:nvCxnSpPr>
        <p:spPr>
          <a:xfrm>
            <a:off x="7594600" y="1924050"/>
            <a:ext cx="1047750" cy="2349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" idx="2"/>
            <a:endCxn id="5" idx="0"/>
          </p:cNvCxnSpPr>
          <p:nvPr/>
        </p:nvCxnSpPr>
        <p:spPr>
          <a:xfrm flipH="1">
            <a:off x="5842000" y="3636963"/>
            <a:ext cx="11113" cy="2857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4" idx="2"/>
          </p:cNvCxnSpPr>
          <p:nvPr/>
        </p:nvCxnSpPr>
        <p:spPr>
          <a:xfrm>
            <a:off x="1756311" y="5053013"/>
            <a:ext cx="150277" cy="34766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6" idx="3"/>
            <a:endCxn id="7" idx="1"/>
          </p:cNvCxnSpPr>
          <p:nvPr/>
        </p:nvCxnSpPr>
        <p:spPr>
          <a:xfrm flipV="1">
            <a:off x="7407275" y="2303241"/>
            <a:ext cx="1235075" cy="78682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5" idx="1"/>
          </p:cNvCxnSpPr>
          <p:nvPr/>
        </p:nvCxnSpPr>
        <p:spPr>
          <a:xfrm flipH="1">
            <a:off x="2617788" y="4446588"/>
            <a:ext cx="2098675" cy="92233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5" idx="3"/>
            <a:endCxn id="70" idx="3"/>
          </p:cNvCxnSpPr>
          <p:nvPr/>
        </p:nvCxnSpPr>
        <p:spPr>
          <a:xfrm flipV="1">
            <a:off x="6969125" y="3821113"/>
            <a:ext cx="2081213" cy="62547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10" idx="3"/>
          </p:cNvCxnSpPr>
          <p:nvPr/>
        </p:nvCxnSpPr>
        <p:spPr>
          <a:xfrm flipV="1">
            <a:off x="3183731" y="5824538"/>
            <a:ext cx="770732" cy="5159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14" idx="1"/>
          </p:cNvCxnSpPr>
          <p:nvPr/>
        </p:nvCxnSpPr>
        <p:spPr>
          <a:xfrm>
            <a:off x="5799138" y="5780088"/>
            <a:ext cx="358775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720725" y="1527175"/>
            <a:ext cx="2109788" cy="11080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ближайший ФАП, ВА, АВОП, УБ</a:t>
            </a:r>
          </a:p>
        </p:txBody>
      </p:sp>
      <p:cxnSp>
        <p:nvCxnSpPr>
          <p:cNvPr id="80" name="Прямая со стрелкой 79"/>
          <p:cNvCxnSpPr/>
          <p:nvPr/>
        </p:nvCxnSpPr>
        <p:spPr>
          <a:xfrm flipH="1">
            <a:off x="2292350" y="2151063"/>
            <a:ext cx="1782763" cy="90487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>
            <a:off x="1724025" y="2643188"/>
            <a:ext cx="0" cy="4127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Скругленный прямоугольник 110"/>
          <p:cNvSpPr/>
          <p:nvPr/>
        </p:nvSpPr>
        <p:spPr>
          <a:xfrm>
            <a:off x="9112250" y="4781550"/>
            <a:ext cx="2354263" cy="58102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выздоровление</a:t>
            </a:r>
          </a:p>
        </p:txBody>
      </p:sp>
      <p:cxnSp>
        <p:nvCxnSpPr>
          <p:cNvPr id="35" name="Прямая со стрелкой 34"/>
          <p:cNvCxnSpPr>
            <a:stCxn id="4" idx="3"/>
          </p:cNvCxnSpPr>
          <p:nvPr/>
        </p:nvCxnSpPr>
        <p:spPr>
          <a:xfrm>
            <a:off x="2938463" y="4044951"/>
            <a:ext cx="1666875" cy="19843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66" name="Рисунок 6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50338" y="2990850"/>
            <a:ext cx="223837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9" name="Прямая со стрелкой 88"/>
          <p:cNvCxnSpPr>
            <a:stCxn id="14" idx="0"/>
            <a:endCxn id="111" idx="1"/>
          </p:cNvCxnSpPr>
          <p:nvPr/>
        </p:nvCxnSpPr>
        <p:spPr>
          <a:xfrm flipV="1">
            <a:off x="7323138" y="5072063"/>
            <a:ext cx="1789112" cy="33813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Блок-схема: знак завершения 71"/>
          <p:cNvSpPr/>
          <p:nvPr/>
        </p:nvSpPr>
        <p:spPr>
          <a:xfrm>
            <a:off x="3954464" y="5226050"/>
            <a:ext cx="1835150" cy="155733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направление </a:t>
            </a:r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госпитали-</a:t>
            </a:r>
            <a:r>
              <a:rPr lang="ru-RU" sz="1600" b="1" dirty="0" err="1" smtClean="0">
                <a:solidFill>
                  <a:schemeClr val="tx1"/>
                </a:solidFill>
                <a:cs typeface="Arial" charset="0"/>
              </a:rPr>
              <a:t>зацию</a:t>
            </a: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 </a:t>
            </a:r>
            <a:endParaRPr lang="ru-RU" sz="1600" b="1" dirty="0">
              <a:solidFill>
                <a:schemeClr val="tx1"/>
              </a:solidFill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в </a:t>
            </a:r>
            <a:r>
              <a:rPr lang="ru-RU" sz="1600" b="1">
                <a:solidFill>
                  <a:schemeClr val="tx1"/>
                </a:solidFill>
                <a:cs typeface="Arial" charset="0"/>
              </a:rPr>
              <a:t>хирургическое </a:t>
            </a:r>
            <a:r>
              <a:rPr lang="ru-RU" sz="1600" b="1" smtClean="0">
                <a:solidFill>
                  <a:schemeClr val="tx1"/>
                </a:solidFill>
                <a:cs typeface="Arial" charset="0"/>
              </a:rPr>
              <a:t>отделение</a:t>
            </a:r>
            <a:endParaRPr lang="ru-RU" sz="1600" b="1" dirty="0">
              <a:solidFill>
                <a:schemeClr val="tx1"/>
              </a:solidFill>
              <a:cs typeface="Arial" charset="0"/>
            </a:endParaRPr>
          </a:p>
        </p:txBody>
      </p:sp>
      <p:cxnSp>
        <p:nvCxnSpPr>
          <p:cNvPr id="84" name="Прямая со стрелкой 83"/>
          <p:cNvCxnSpPr>
            <a:stCxn id="14" idx="3"/>
            <a:endCxn id="15" idx="1"/>
          </p:cNvCxnSpPr>
          <p:nvPr/>
        </p:nvCxnSpPr>
        <p:spPr>
          <a:xfrm>
            <a:off x="8488363" y="5780088"/>
            <a:ext cx="347662" cy="444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" idx="2"/>
            <a:endCxn id="72" idx="0"/>
          </p:cNvCxnSpPr>
          <p:nvPr/>
        </p:nvCxnSpPr>
        <p:spPr>
          <a:xfrm flipH="1">
            <a:off x="4872039" y="4972050"/>
            <a:ext cx="970755" cy="25400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H="1">
            <a:off x="7013575" y="2870200"/>
            <a:ext cx="1938338" cy="135413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56399"/>
            <a:ext cx="10848703" cy="609955"/>
          </a:xfr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Порядок маршрутизации пациентов при обращении за первичной медико-санитарной помощью</a:t>
            </a:r>
            <a:br>
              <a:rPr lang="ru-RU" sz="2000" b="1" dirty="0" smtClean="0"/>
            </a:br>
            <a:r>
              <a:rPr lang="ru-RU" sz="2000" b="1" dirty="0" smtClean="0"/>
              <a:t>по заболеванию  (Травма)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(</a:t>
            </a:r>
            <a:r>
              <a:rPr lang="ru-RU" sz="2000" b="1" u="sng" dirty="0" smtClean="0"/>
              <a:t>детское население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29233" y="988044"/>
            <a:ext cx="10848703" cy="4012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ГБУЗ РК </a:t>
            </a:r>
            <a:r>
              <a:rPr lang="en-US" sz="2000" dirty="0" smtClean="0"/>
              <a:t>“</a:t>
            </a:r>
            <a:r>
              <a:rPr lang="ru-RU" sz="2000" dirty="0" smtClean="0"/>
              <a:t>Усть-Куломская ЦРБ</a:t>
            </a:r>
            <a:r>
              <a:rPr lang="en-US" sz="2000" dirty="0" smtClean="0"/>
              <a:t>”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5756" y="3921978"/>
            <a:ext cx="2253345" cy="10493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2400" dirty="0">
                <a:solidFill>
                  <a:srgbClr val="FF0000"/>
                </a:solidFill>
              </a:rPr>
              <a:t>Врачи специалисты 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i="1" dirty="0" smtClean="0">
                <a:solidFill>
                  <a:srgbClr val="FF0000"/>
                </a:solidFill>
              </a:rPr>
              <a:t>Хирург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8175" y="2543694"/>
            <a:ext cx="3108960" cy="10935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2800" dirty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бращение в </a:t>
            </a:r>
            <a:r>
              <a:rPr lang="ru-RU" sz="2800" smtClean="0">
                <a:solidFill>
                  <a:srgbClr val="FF0000"/>
                </a:solidFill>
              </a:rPr>
              <a:t>регистратуру  поликлиники ЦРБ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42293" y="1839576"/>
            <a:ext cx="2345330" cy="10336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СМП, </a:t>
            </a:r>
            <a:r>
              <a:rPr lang="ru-RU" sz="2000" b="1" smtClean="0">
                <a:solidFill>
                  <a:srgbClr val="FF0000"/>
                </a:solidFill>
              </a:rPr>
              <a:t>приемный покой ЦРБ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953691" y="1593032"/>
            <a:ext cx="3640183" cy="66248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п</a:t>
            </a:r>
            <a:r>
              <a:rPr lang="ru-RU" sz="4000" dirty="0" smtClean="0">
                <a:solidFill>
                  <a:srgbClr val="FF0000"/>
                </a:solidFill>
              </a:rPr>
              <a:t>ациент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4319" y="3446069"/>
            <a:ext cx="3543632" cy="6508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амбулаторное лечение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681967" y="2975189"/>
            <a:ext cx="1664546" cy="7031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Лабораторные исследования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616493" y="3775618"/>
            <a:ext cx="1795493" cy="7031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Функциональная диагностика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4580373" y="5096898"/>
            <a:ext cx="2329909" cy="7390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л</a:t>
            </a:r>
            <a:r>
              <a:rPr lang="ru-RU" sz="2400" b="1" dirty="0" smtClean="0">
                <a:solidFill>
                  <a:srgbClr val="FF0000"/>
                </a:solidFill>
              </a:rPr>
              <a:t>ечение, реабилитация</a:t>
            </a: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8836480" y="5498263"/>
            <a:ext cx="3355520" cy="6514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д</a:t>
            </a:r>
            <a:r>
              <a:rPr lang="ru-RU" sz="2000" dirty="0" smtClean="0">
                <a:solidFill>
                  <a:srgbClr val="FF0000"/>
                </a:solidFill>
              </a:rPr>
              <a:t>испансерное</a:t>
            </a:r>
            <a:r>
              <a:rPr lang="ru-RU" dirty="0" smtClean="0">
                <a:solidFill>
                  <a:srgbClr val="FF0000"/>
                </a:solidFill>
              </a:rPr>
              <a:t> наблюдение (при необходимости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18" name="Прямая со стрелкой 17"/>
          <p:cNvCxnSpPr>
            <a:stCxn id="8" idx="1"/>
          </p:cNvCxnSpPr>
          <p:nvPr/>
        </p:nvCxnSpPr>
        <p:spPr>
          <a:xfrm flipH="1">
            <a:off x="2795451" y="1924276"/>
            <a:ext cx="1158240" cy="1321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60993" y="2262052"/>
            <a:ext cx="0" cy="2808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3"/>
          </p:cNvCxnSpPr>
          <p:nvPr/>
        </p:nvCxnSpPr>
        <p:spPr>
          <a:xfrm>
            <a:off x="7593874" y="1924276"/>
            <a:ext cx="1048419" cy="23468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" idx="2"/>
            <a:endCxn id="5" idx="0"/>
          </p:cNvCxnSpPr>
          <p:nvPr/>
        </p:nvCxnSpPr>
        <p:spPr>
          <a:xfrm flipH="1">
            <a:off x="5842429" y="3637263"/>
            <a:ext cx="10226" cy="28471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5" idx="1"/>
            <a:endCxn id="10" idx="3"/>
          </p:cNvCxnSpPr>
          <p:nvPr/>
        </p:nvCxnSpPr>
        <p:spPr>
          <a:xfrm flipH="1" flipV="1">
            <a:off x="3707951" y="3771470"/>
            <a:ext cx="1007805" cy="67520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5" idx="3"/>
            <a:endCxn id="70" idx="3"/>
          </p:cNvCxnSpPr>
          <p:nvPr/>
        </p:nvCxnSpPr>
        <p:spPr>
          <a:xfrm flipV="1">
            <a:off x="6969101" y="3821060"/>
            <a:ext cx="2080907" cy="62561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14" idx="1"/>
          </p:cNvCxnSpPr>
          <p:nvPr/>
        </p:nvCxnSpPr>
        <p:spPr>
          <a:xfrm flipV="1">
            <a:off x="3334871" y="5466398"/>
            <a:ext cx="1245502" cy="20826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721426" y="1526947"/>
            <a:ext cx="2109103" cy="11086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б</a:t>
            </a:r>
            <a:r>
              <a:rPr lang="ru-RU" sz="2400" dirty="0" smtClean="0">
                <a:solidFill>
                  <a:srgbClr val="FF0000"/>
                </a:solidFill>
              </a:rPr>
              <a:t>лижайший ФАП, ВА, АВОП, УБ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9112213" y="4782275"/>
            <a:ext cx="2353507" cy="5800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выздоровление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9050008" y="2991429"/>
            <a:ext cx="224244" cy="1659262"/>
          </a:xfrm>
          <a:prstGeom prst="rect">
            <a:avLst/>
          </a:prstGeom>
        </p:spPr>
      </p:pic>
      <p:cxnSp>
        <p:nvCxnSpPr>
          <p:cNvPr id="89" name="Прямая со стрелкой 88"/>
          <p:cNvCxnSpPr>
            <a:stCxn id="14" idx="0"/>
            <a:endCxn id="111" idx="1"/>
          </p:cNvCxnSpPr>
          <p:nvPr/>
        </p:nvCxnSpPr>
        <p:spPr>
          <a:xfrm flipV="1">
            <a:off x="5745328" y="5072296"/>
            <a:ext cx="3366885" cy="2460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14" idx="3"/>
            <a:endCxn id="15" idx="1"/>
          </p:cNvCxnSpPr>
          <p:nvPr/>
        </p:nvCxnSpPr>
        <p:spPr>
          <a:xfrm>
            <a:off x="6910282" y="5466398"/>
            <a:ext cx="1926198" cy="35756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49" idx="3"/>
          </p:cNvCxnSpPr>
          <p:nvPr/>
        </p:nvCxnSpPr>
        <p:spPr>
          <a:xfrm flipH="1">
            <a:off x="3299011" y="4747243"/>
            <a:ext cx="1422831" cy="5335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H="1">
            <a:off x="7013983" y="2869433"/>
            <a:ext cx="1937406" cy="135421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6" idx="1"/>
          </p:cNvCxnSpPr>
          <p:nvPr/>
        </p:nvCxnSpPr>
        <p:spPr>
          <a:xfrm>
            <a:off x="2841812" y="2420471"/>
            <a:ext cx="1456363" cy="670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850776" y="2581835"/>
            <a:ext cx="1855695" cy="16046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134470" y="4356847"/>
            <a:ext cx="3164541" cy="887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Направление на госпитализацию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43435" y="5611906"/>
            <a:ext cx="3182471" cy="806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Направление в РДКБ</a:t>
            </a:r>
            <a:endParaRPr lang="ru-RU" dirty="0"/>
          </a:p>
        </p:txBody>
      </p:sp>
      <p:cxnSp>
        <p:nvCxnSpPr>
          <p:cNvPr id="57" name="Прямая со стрелкой 56"/>
          <p:cNvCxnSpPr>
            <a:endCxn id="52" idx="3"/>
          </p:cNvCxnSpPr>
          <p:nvPr/>
        </p:nvCxnSpPr>
        <p:spPr>
          <a:xfrm flipH="1">
            <a:off x="3325906" y="4912659"/>
            <a:ext cx="1371600" cy="11026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Скругленный прямоугольник 63"/>
          <p:cNvSpPr/>
          <p:nvPr/>
        </p:nvSpPr>
        <p:spPr>
          <a:xfrm>
            <a:off x="4016188" y="6113929"/>
            <a:ext cx="4294093" cy="5647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Санаторно-курортное лечение </a:t>
            </a:r>
            <a:endParaRPr lang="ru-RU" dirty="0"/>
          </a:p>
        </p:txBody>
      </p:sp>
      <p:cxnSp>
        <p:nvCxnSpPr>
          <p:cNvPr id="67" name="Прямая со стрелкой 66"/>
          <p:cNvCxnSpPr>
            <a:stCxn id="14" idx="2"/>
          </p:cNvCxnSpPr>
          <p:nvPr/>
        </p:nvCxnSpPr>
        <p:spPr>
          <a:xfrm>
            <a:off x="5745328" y="5835898"/>
            <a:ext cx="1048" cy="2690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805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153</Words>
  <Application>Microsoft Office PowerPoint</Application>
  <PresentationFormat>Широкоэкранный</PresentationFormat>
  <Paragraphs>41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Порядок маршрутизации пациентов при обращении за первичной медико-санитарной помощью при травме  (взрослое население)</vt:lpstr>
      <vt:lpstr>Порядок маршрутизации пациентов при обращении за первичной медико-санитарной помощью по заболеванию  (Травма) (детское население)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маршрутизации пациентов при обращении за первичной медико-санитарной помощью</dc:title>
  <dc:creator>Гулько Светлана Альбертовна</dc:creator>
  <cp:lastModifiedBy>Гулько Светлана Альбертовна</cp:lastModifiedBy>
  <cp:revision>103</cp:revision>
  <cp:lastPrinted>2019-08-16T12:41:02Z</cp:lastPrinted>
  <dcterms:created xsi:type="dcterms:W3CDTF">2019-08-14T04:12:27Z</dcterms:created>
  <dcterms:modified xsi:type="dcterms:W3CDTF">2019-08-19T12:37:47Z</dcterms:modified>
</cp:coreProperties>
</file>